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8" r:id="rId3"/>
    <p:sldId id="275" r:id="rId4"/>
    <p:sldId id="257" r:id="rId5"/>
    <p:sldId id="276" r:id="rId6"/>
    <p:sldId id="269" r:id="rId7"/>
    <p:sldId id="273" r:id="rId8"/>
    <p:sldId id="270" r:id="rId9"/>
    <p:sldId id="271" r:id="rId10"/>
    <p:sldId id="272" r:id="rId11"/>
  </p:sldIdLst>
  <p:sldSz cx="12192000" cy="6858000"/>
  <p:notesSz cx="6858000" cy="9144000"/>
  <p:defaultTextStyle>
    <a:defPPr>
      <a:defRPr lang="en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939638212 w 10000"/>
                <a:gd name="T1" fmla="*/ 0 h 10000"/>
                <a:gd name="T2" fmla="*/ 1072523855 w 10000"/>
                <a:gd name="T3" fmla="*/ 0 h 10000"/>
                <a:gd name="T4" fmla="*/ 1072523855 w 10000"/>
                <a:gd name="T5" fmla="*/ 1943328522 h 10000"/>
                <a:gd name="T6" fmla="*/ 0 w 10000"/>
                <a:gd name="T7" fmla="*/ 1943328522 h 10000"/>
                <a:gd name="T8" fmla="*/ 0 w 10000"/>
                <a:gd name="T9" fmla="*/ 1773481683 h 10000"/>
                <a:gd name="T10" fmla="*/ 939638212 w 10000"/>
                <a:gd name="T11" fmla="*/ 1773676090 h 10000"/>
                <a:gd name="T12" fmla="*/ 939638212 w 10000"/>
                <a:gd name="T13" fmla="*/ 0 h 1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000"/>
                <a:gd name="T22" fmla="*/ 0 h 10000"/>
                <a:gd name="T23" fmla="*/ 10000 w 10000"/>
                <a:gd name="T24" fmla="*/ 10000 h 100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939477458 w 10002"/>
                <a:gd name="T1" fmla="*/ 0 h 10000"/>
                <a:gd name="T2" fmla="*/ 1072310048 w 10002"/>
                <a:gd name="T3" fmla="*/ 0 h 10000"/>
                <a:gd name="T4" fmla="*/ 1072310048 w 10002"/>
                <a:gd name="T5" fmla="*/ 1943327641 h 10000"/>
                <a:gd name="T6" fmla="*/ 214466 w 10002"/>
                <a:gd name="T7" fmla="*/ 1943327641 h 10000"/>
                <a:gd name="T8" fmla="*/ 0 w 10002"/>
                <a:gd name="T9" fmla="*/ 1773286433 h 10000"/>
                <a:gd name="T10" fmla="*/ 939477458 w 10002"/>
                <a:gd name="T11" fmla="*/ 1773869654 h 10000"/>
                <a:gd name="T12" fmla="*/ 939477458 w 10002"/>
                <a:gd name="T13" fmla="*/ 0 h 1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002"/>
                <a:gd name="T22" fmla="*/ 0 h 10000"/>
                <a:gd name="T23" fmla="*/ 10002 w 10002"/>
                <a:gd name="T24" fmla="*/ 10000 h 100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C356451-5F98-4444-B7E5-452360171961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83B8E938-A697-4E76-831F-A109F6437E79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53619-8FFF-4220-8594-81F7547B44F8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4475D-0277-4B23-9099-55A76CD82E00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5116-B171-4BFB-BB85-8631DCF6E052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7AC1C-C879-405F-B3D6-3CE38F61F37C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E6E49-469E-45A0-A71E-0644B03DCB2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16786-4C47-49E8-9C1A-6298C891AE6A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2147483646 w 4125"/>
              <a:gd name="T1" fmla="*/ 0 h 5554"/>
              <a:gd name="T2" fmla="*/ 2147483646 w 4125"/>
              <a:gd name="T3" fmla="*/ 0 h 5554"/>
              <a:gd name="T4" fmla="*/ 2147483646 w 4125"/>
              <a:gd name="T5" fmla="*/ 2147483646 h 5554"/>
              <a:gd name="T6" fmla="*/ 0 w 4125"/>
              <a:gd name="T7" fmla="*/ 2147483646 h 5554"/>
              <a:gd name="T8" fmla="*/ 0 w 4125"/>
              <a:gd name="T9" fmla="*/ 2147483646 h 5554"/>
              <a:gd name="T10" fmla="*/ 2147483646 w 4125"/>
              <a:gd name="T11" fmla="*/ 2147483646 h 5554"/>
              <a:gd name="T12" fmla="*/ 2147483646 w 4125"/>
              <a:gd name="T13" fmla="*/ 0 h 55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125"/>
              <a:gd name="T22" fmla="*/ 0 h 5554"/>
              <a:gd name="T23" fmla="*/ 4125 w 4125"/>
              <a:gd name="T24" fmla="*/ 5554 h 55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409A867-0E63-46FB-9BCC-E7F50364877F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/>
            </a:lvl1pPr>
          </a:lstStyle>
          <a:p>
            <a:fld id="{CD64FB6F-DCE6-42D0-ABAD-62BB1DED5E10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906D9-0138-4017-91D1-F8F6CA764E1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2A39F-A2FC-4D93-B2E6-E5584846621B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EE68C-0912-4479-B048-E41F69BA8B7F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939B3-2CBE-4003-B891-13CB9050A4B6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FB0D1-8F4D-410F-ABAA-98786F882A02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D0201F-470D-4816-AB8D-2C15D21F3389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E5DA8-6F86-445A-9462-FF4778680E38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F2174-424F-463B-9F51-AFCD1913EE71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818036-C969-497D-939A-65A93E77425F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87B2AAFE-6E2E-44A0-B8B9-1EC5D3F4EB4E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5B08A70-DF80-4B30-9A34-BEF49D4A2232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/>
            </a:lvl1pPr>
          </a:lstStyle>
          <a:p>
            <a:fld id="{1BF31E13-26A1-4A33-BFF8-721AA07A352E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Κάντε κλικ για να επεξεργαστείτε τον τίτλο υποδείγματος</a:t>
            </a:r>
            <a:endParaRPr lang="en-US" altLang="el-G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 smtClean="0"/>
              <a:t>Στυλ κειμένου υποδείγματος</a:t>
            </a:r>
          </a:p>
          <a:p>
            <a:pPr lvl="1"/>
            <a:r>
              <a:rPr lang="el-GR" altLang="el-GR" smtClean="0"/>
              <a:t>Δεύτερο επίπεδο</a:t>
            </a:r>
          </a:p>
          <a:p>
            <a:pPr lvl="2"/>
            <a:r>
              <a:rPr lang="el-GR" altLang="el-GR" smtClean="0"/>
              <a:t>Τρίτο επίπεδο</a:t>
            </a:r>
          </a:p>
          <a:p>
            <a:pPr lvl="3"/>
            <a:r>
              <a:rPr lang="el-GR" altLang="el-GR" smtClean="0"/>
              <a:t>Τέταρτο επίπεδο</a:t>
            </a:r>
          </a:p>
          <a:p>
            <a:pPr lvl="4"/>
            <a:r>
              <a:rPr lang="el-GR" altLang="el-GR" smtClean="0"/>
              <a:t>Πέμπτο επίπεδο</a:t>
            </a:r>
            <a:endParaRPr lang="en-US" alt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86A09F-BCB6-4086-AF9D-A1777B73ECDC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2"/>
                </a:solidFill>
                <a:latin typeface="Franklin Gothic Book" pitchFamily="34" charset="0"/>
              </a:defRPr>
            </a:lvl1pPr>
          </a:lstStyle>
          <a:p>
            <a:fld id="{F0D3CF83-E69D-4068-BACD-184F44EF7B46}" type="slidenum">
              <a:rPr lang="el-GR" altLang="el-GR"/>
              <a:pPr/>
              <a:t>‹#›</a:t>
            </a:fld>
            <a:endParaRPr lang="el-GR" altLang="el-GR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05" r:id="rId2"/>
    <p:sldLayoutId id="2147483813" r:id="rId3"/>
    <p:sldLayoutId id="2147483806" r:id="rId4"/>
    <p:sldLayoutId id="2147483807" r:id="rId5"/>
    <p:sldLayoutId id="2147483808" r:id="rId6"/>
    <p:sldLayoutId id="2147483809" r:id="rId7"/>
    <p:sldLayoutId id="2147483814" r:id="rId8"/>
    <p:sldLayoutId id="2147483815" r:id="rId9"/>
    <p:sldLayoutId id="2147483810" r:id="rId10"/>
    <p:sldLayoutId id="2147483811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2562225" y="2071688"/>
            <a:ext cx="8267700" cy="1200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4000" dirty="0"/>
              <a:t>Courtesy </a:t>
            </a:r>
            <a:r>
              <a:rPr lang="en" sz="4000" dirty="0" smtClean="0"/>
              <a:t>on </a:t>
            </a:r>
            <a:r>
              <a:rPr lang="en" sz="4000" dirty="0"/>
              <a:t>the Internet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030288" y="4027488"/>
            <a:ext cx="9144000" cy="16557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eaLnBrk="1" fontAlgn="auto" hangingPunct="1">
              <a:defRPr/>
            </a:pPr>
            <a:endParaRPr lang="el-GR" dirty="0"/>
          </a:p>
          <a:p>
            <a:pPr algn="l" eaLnBrk="1" fontAlgn="auto" hangingPunct="1">
              <a:defRPr/>
            </a:pPr>
            <a:r>
              <a:rPr lang="en" dirty="0"/>
              <a:t>Creator: Mitsiu Anastasia</a:t>
            </a:r>
            <a:endParaRPr lang="el-GR" dirty="0"/>
          </a:p>
          <a:p>
            <a:pPr eaLnBrk="1" fontAlgn="auto" hangingPunct="1">
              <a:defRPr/>
            </a:pPr>
            <a:endParaRPr lang="el-GR" dirty="0"/>
          </a:p>
        </p:txBody>
      </p:sp>
      <p:sp>
        <p:nvSpPr>
          <p:cNvPr id="6148" name="Ορθογώνιο 3"/>
          <p:cNvSpPr>
            <a:spLocks noChangeArrowheads="1"/>
          </p:cNvSpPr>
          <p:nvPr/>
        </p:nvSpPr>
        <p:spPr bwMode="auto">
          <a:xfrm>
            <a:off x="468313" y="890588"/>
            <a:ext cx="1125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ERASMUS +</a:t>
            </a:r>
          </a:p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2021-1-EL01-KA220-SCH-000027823</a:t>
            </a:r>
            <a:endParaRPr lang="en-US" altLang="el-GR">
              <a:solidFill>
                <a:srgbClr val="1D6295"/>
              </a:solidFill>
              <a:latin typeface="Comic Sans MS" pitchFamily="66" charset="0"/>
              <a:cs typeface="Calibri" pitchFamily="34" charset="0"/>
            </a:endParaRPr>
          </a:p>
          <a:p>
            <a:pPr algn="ctr" eaLnBrk="1" hangingPunct="1"/>
            <a:r>
              <a:rPr lang="en" altLang="el-GR">
                <a:solidFill>
                  <a:srgbClr val="1D6295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" altLang="el-GR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« STEAM &amp; Digital Skills : Searching for the new Leonardos »</a:t>
            </a:r>
            <a:endParaRPr lang="el-GR" altLang="el-GR">
              <a:solidFill>
                <a:srgbClr val="1D6295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149" name="Εικόνα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48863" y="179388"/>
            <a:ext cx="14620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Εικόνα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288" y="1062038"/>
            <a:ext cx="1811337" cy="270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Εικόνα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02625" y="4302125"/>
            <a:ext cx="275272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Τίτλος 1"/>
          <p:cNvSpPr>
            <a:spLocks noGrp="1"/>
          </p:cNvSpPr>
          <p:nvPr>
            <p:ph type="title"/>
          </p:nvPr>
        </p:nvSpPr>
        <p:spPr>
          <a:xfrm>
            <a:off x="1285875" y="398463"/>
            <a:ext cx="7580313" cy="727075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" altLang="el-GR" sz="2400" smtClean="0"/>
              <a:t>What can we do if we find that a friend/classmate has become a victim of cyberbullying</a:t>
            </a:r>
            <a:r>
              <a:rPr lang="el-GR" altLang="el-GR" sz="2400" smtClean="0">
                <a:latin typeface="Tahoma" pitchFamily="34" charset="0"/>
              </a:rPr>
              <a:t/>
            </a:r>
            <a:br>
              <a:rPr lang="el-GR" altLang="el-GR" sz="2400" smtClean="0">
                <a:latin typeface="Tahoma" pitchFamily="34" charset="0"/>
              </a:rPr>
            </a:br>
            <a:endParaRPr lang="el-GR" altLang="el-GR" sz="2400" smtClean="0"/>
          </a:p>
        </p:txBody>
      </p:sp>
      <p:sp>
        <p:nvSpPr>
          <p:cNvPr id="15363" name="Θέση περιεχομένου 2"/>
          <p:cNvSpPr>
            <a:spLocks noGrp="1"/>
          </p:cNvSpPr>
          <p:nvPr>
            <p:ph idx="1"/>
          </p:nvPr>
        </p:nvSpPr>
        <p:spPr>
          <a:xfrm>
            <a:off x="917575" y="2378075"/>
            <a:ext cx="7723188" cy="3416300"/>
          </a:xfrm>
        </p:spPr>
        <p:txBody>
          <a:bodyPr/>
          <a:lstStyle/>
          <a:p>
            <a:endParaRPr lang="el-GR" altLang="el-GR" sz="1800" smtClean="0">
              <a:solidFill>
                <a:srgbClr val="000000"/>
              </a:solidFill>
              <a:latin typeface="Tahoma" pitchFamily="34" charset="0"/>
            </a:endParaRPr>
          </a:p>
          <a:p>
            <a:r>
              <a:rPr lang="en" altLang="el-GR" smtClean="0">
                <a:latin typeface="Tahoma" pitchFamily="34" charset="0"/>
              </a:rPr>
              <a:t>We can express our support for him.</a:t>
            </a:r>
          </a:p>
          <a:p>
            <a:r>
              <a:rPr lang="en" altLang="el-GR" smtClean="0">
                <a:latin typeface="Tahoma" pitchFamily="34" charset="0"/>
              </a:rPr>
              <a:t>We can report the incident to someone who can help – a parent or a teacher.</a:t>
            </a:r>
          </a:p>
          <a:p>
            <a:r>
              <a:rPr lang="en" altLang="el-GR" smtClean="0">
                <a:latin typeface="Tahoma" pitchFamily="34" charset="0"/>
              </a:rPr>
              <a:t>If we see offensive comments online we can report it immediately.</a:t>
            </a:r>
          </a:p>
          <a:p>
            <a:pPr algn="just" eaLnBrk="1" hangingPunct="1"/>
            <a:endParaRPr lang="el-GR" altLang="el-GR" sz="1200" i="1" smtClean="0"/>
          </a:p>
        </p:txBody>
      </p:sp>
      <p:pic>
        <p:nvPicPr>
          <p:cNvPr id="15364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23463" y="2244725"/>
            <a:ext cx="181133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2113" y="4960938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Τίτλος 1"/>
          <p:cNvSpPr>
            <a:spLocks noGrp="1"/>
          </p:cNvSpPr>
          <p:nvPr>
            <p:ph type="title"/>
          </p:nvPr>
        </p:nvSpPr>
        <p:spPr>
          <a:xfrm>
            <a:off x="3673475" y="663575"/>
            <a:ext cx="7491413" cy="728663"/>
          </a:xfrm>
        </p:spPr>
        <p:txBody>
          <a:bodyPr/>
          <a:lstStyle/>
          <a:p>
            <a:pPr eaLnBrk="1" hangingPunct="1"/>
            <a:r>
              <a:rPr lang="en" altLang="el-GR" smtClean="0"/>
              <a:t>Digital citizen</a:t>
            </a:r>
          </a:p>
        </p:txBody>
      </p:sp>
      <p:sp>
        <p:nvSpPr>
          <p:cNvPr id="7171" name="Θέση περιεχομένου 2"/>
          <p:cNvSpPr>
            <a:spLocks noGrp="1"/>
          </p:cNvSpPr>
          <p:nvPr>
            <p:ph idx="1"/>
          </p:nvPr>
        </p:nvSpPr>
        <p:spPr>
          <a:xfrm>
            <a:off x="1314450" y="2130425"/>
            <a:ext cx="7491413" cy="3660775"/>
          </a:xfrm>
        </p:spPr>
        <p:txBody>
          <a:bodyPr/>
          <a:lstStyle/>
          <a:p>
            <a:pPr marL="0" indent="0">
              <a:buFont typeface="Franklin Gothic Book" pitchFamily="34" charset="0"/>
              <a:buNone/>
            </a:pPr>
            <a:r>
              <a:rPr lang="en" altLang="el-GR" smtClean="0"/>
              <a:t>Being a good digital citizen means using technology responsibly, safely, respectfully.</a:t>
            </a:r>
          </a:p>
          <a:p>
            <a:pPr marL="0" indent="0">
              <a:buFont typeface="Franklin Gothic Book" pitchFamily="34" charset="0"/>
              <a:buNone/>
            </a:pPr>
            <a:r>
              <a:rPr lang="en" altLang="el-GR" smtClean="0"/>
              <a:t>We should be kind to others online, think before we share and protect our personal information.</a:t>
            </a:r>
          </a:p>
          <a:p>
            <a:pPr marL="0" indent="0">
              <a:buFont typeface="Franklin Gothic Book" pitchFamily="34" charset="0"/>
              <a:buNone/>
            </a:pPr>
            <a:r>
              <a:rPr lang="en" altLang="el-GR" smtClean="0"/>
              <a:t>Respecting privacy and following the rules set by adults is also important. It is important to have a balance between screen time and other Activities.</a:t>
            </a:r>
          </a:p>
          <a:p>
            <a:pPr marL="0" indent="0">
              <a:buFont typeface="Franklin Gothic Book" pitchFamily="34" charset="0"/>
              <a:buNone/>
            </a:pPr>
            <a:r>
              <a:rPr lang="en" altLang="el-GR" smtClean="0"/>
              <a:t>Let's be good digital citizens and make the digital world better!</a:t>
            </a:r>
          </a:p>
        </p:txBody>
      </p:sp>
      <p:pic>
        <p:nvPicPr>
          <p:cNvPr id="7172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1908175"/>
            <a:ext cx="181133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Τίτλος 1"/>
          <p:cNvSpPr>
            <a:spLocks noGrp="1"/>
          </p:cNvSpPr>
          <p:nvPr>
            <p:ph type="title"/>
          </p:nvPr>
        </p:nvSpPr>
        <p:spPr>
          <a:xfrm>
            <a:off x="1257300" y="639763"/>
            <a:ext cx="7175500" cy="728662"/>
          </a:xfrm>
        </p:spPr>
        <p:txBody>
          <a:bodyPr/>
          <a:lstStyle/>
          <a:p>
            <a:pPr eaLnBrk="1" hangingPunct="1"/>
            <a:r>
              <a:rPr lang="en" altLang="el-GR" smtClean="0"/>
              <a:t>Words that characterize a good digital citizen:</a:t>
            </a:r>
          </a:p>
        </p:txBody>
      </p:sp>
      <p:pic>
        <p:nvPicPr>
          <p:cNvPr id="8195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71675"/>
            <a:ext cx="1811337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Θέση περιεχομένου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302750" y="4930775"/>
            <a:ext cx="2752725" cy="1666875"/>
          </a:xfrm>
        </p:spPr>
      </p:pic>
      <p:sp>
        <p:nvSpPr>
          <p:cNvPr id="2" name="TextBox 1"/>
          <p:cNvSpPr txBox="1"/>
          <p:nvPr/>
        </p:nvSpPr>
        <p:spPr>
          <a:xfrm>
            <a:off x="2095500" y="2292350"/>
            <a:ext cx="5046663" cy="3816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courtesy</a:t>
            </a:r>
          </a:p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respect</a:t>
            </a:r>
          </a:p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kindness</a:t>
            </a:r>
          </a:p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responsibility</a:t>
            </a:r>
          </a:p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balance</a:t>
            </a:r>
          </a:p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support</a:t>
            </a:r>
          </a:p>
          <a:p>
            <a:pPr>
              <a:buFontTx/>
              <a:buChar char="•"/>
              <a:defRPr/>
            </a:pPr>
            <a:r>
              <a:rPr lang="en" altLang="el-GR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privacy</a:t>
            </a:r>
          </a:p>
          <a:p>
            <a:pPr eaLnBrk="1" hangingPunct="1">
              <a:defRPr/>
            </a:pP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/>
          <p:cNvSpPr>
            <a:spLocks noGrp="1"/>
          </p:cNvSpPr>
          <p:nvPr>
            <p:ph type="title"/>
          </p:nvPr>
        </p:nvSpPr>
        <p:spPr>
          <a:xfrm>
            <a:off x="666750" y="763588"/>
            <a:ext cx="8945563" cy="876300"/>
          </a:xfrm>
        </p:spPr>
        <p:txBody>
          <a:bodyPr/>
          <a:lstStyle/>
          <a:p>
            <a:pPr eaLnBrk="1" hangingPunct="1"/>
            <a:r>
              <a:rPr lang="en" altLang="el-GR" sz="4000" smtClean="0"/>
              <a:t>Courtesy and respect online</a:t>
            </a:r>
          </a:p>
        </p:txBody>
      </p:sp>
      <p:pic>
        <p:nvPicPr>
          <p:cNvPr id="9219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94875" y="1943100"/>
            <a:ext cx="1811338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Θέση περιεχομένου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417050" y="4930775"/>
            <a:ext cx="2752725" cy="1666875"/>
          </a:xfrm>
        </p:spPr>
      </p:pic>
      <p:sp>
        <p:nvSpPr>
          <p:cNvPr id="3" name="TextBox 2"/>
          <p:cNvSpPr txBox="1"/>
          <p:nvPr/>
        </p:nvSpPr>
        <p:spPr>
          <a:xfrm>
            <a:off x="1131888" y="2130425"/>
            <a:ext cx="6724650" cy="3448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We never forget that there is a human being on the other side of our electronic conversation .</a:t>
            </a:r>
          </a:p>
          <a:p>
            <a:pPr marL="342900" indent="-342900">
              <a:buFont typeface="+mj-lt"/>
              <a:buAutoNum type="arabicPeriod"/>
              <a:defRPr/>
            </a:pPr>
            <a:endParaRPr lang="en-US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We respect the privacy of others . We don't share someone's photos online without their permission.</a:t>
            </a:r>
            <a:endParaRPr lang="en-US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+mj-lt"/>
              <a:buAutoNum type="arabicPeriod"/>
              <a:defRPr/>
            </a:pPr>
            <a:endParaRPr lang="el-GR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n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We respect the opinion of others, even if we do not agree with it . If we don't agree with someone, we express our disagreement civilly.</a:t>
            </a:r>
          </a:p>
          <a:p>
            <a:pPr>
              <a:defRPr/>
            </a:pPr>
            <a:endParaRPr lang="el-G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2279650" y="579438"/>
            <a:ext cx="8761413" cy="7286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dirty="0"/>
              <a:t> 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10243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88538" y="1982788"/>
            <a:ext cx="1811337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Θέση περιεχομένου 5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9264650" y="5049838"/>
            <a:ext cx="2752725" cy="1666875"/>
          </a:xfrm>
        </p:spPr>
      </p:pic>
      <p:sp>
        <p:nvSpPr>
          <p:cNvPr id="3" name="TextBox 2"/>
          <p:cNvSpPr txBox="1"/>
          <p:nvPr/>
        </p:nvSpPr>
        <p:spPr>
          <a:xfrm>
            <a:off x="1722438" y="2463800"/>
            <a:ext cx="6096000" cy="3448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4. We avoid CAPITAL letters. Our interlocutors feel that we raise their voice.</a:t>
            </a:r>
            <a:endParaRPr lang="en-US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el-GR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5. We write in a clear, appropriate and concise manner. When communicating in a formal style, we avoid Greeklish, abbreviations and emoticons.</a:t>
            </a:r>
            <a:endParaRPr lang="en-US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endParaRPr lang="el-GR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6. We do not overtly block our audience. We do not create the feeling to the rest that they are cut off.</a:t>
            </a:r>
          </a:p>
          <a:p>
            <a:pPr>
              <a:defRPr/>
            </a:pPr>
            <a:endParaRPr lang="el-GR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0938" y="823913"/>
            <a:ext cx="80708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" altLang="el-GR" sz="4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Courtesy and respect online</a:t>
            </a:r>
            <a:endParaRPr lang="el-GR" sz="4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Θέση περιεχομένου 2"/>
          <p:cNvSpPr>
            <a:spLocks noGrp="1"/>
          </p:cNvSpPr>
          <p:nvPr>
            <p:ph idx="1"/>
          </p:nvPr>
        </p:nvSpPr>
        <p:spPr>
          <a:xfrm>
            <a:off x="1166813" y="2003425"/>
            <a:ext cx="7681912" cy="3744913"/>
          </a:xfrm>
        </p:spPr>
        <p:txBody>
          <a:bodyPr/>
          <a:lstStyle/>
          <a:p>
            <a:pPr marL="457200" indent="-457200">
              <a:buFont typeface="+mj-lt"/>
              <a:buAutoNum type="arabicPeriod" startAt="7"/>
              <a:defRPr/>
            </a:pPr>
            <a:r>
              <a:rPr lang="en" dirty="0">
                <a:latin typeface="+mj-lt"/>
                <a:ea typeface="+mj-ea"/>
                <a:cs typeface="+mj-cs"/>
              </a:rPr>
              <a:t>We always check that what we share online is valid . We develop critical thinking and trust our instincts and logic.</a:t>
            </a:r>
          </a:p>
          <a:p>
            <a:pPr marL="457200" indent="-457200">
              <a:buFont typeface="+mj-lt"/>
              <a:buAutoNum type="arabicPeriod" startAt="7"/>
              <a:defRPr/>
            </a:pPr>
            <a:r>
              <a:rPr lang="en" dirty="0">
                <a:latin typeface="+mj-lt"/>
                <a:ea typeface="+mj-ea"/>
                <a:cs typeface="+mj-cs"/>
              </a:rPr>
              <a:t>We think before add or accept a friend. If we don't want to keep in touch with them, we don't add them .</a:t>
            </a:r>
            <a:endParaRPr lang="el-GR" dirty="0">
              <a:latin typeface="+mj-lt"/>
              <a:ea typeface="+mj-ea"/>
              <a:cs typeface="+mj-cs"/>
            </a:endParaRPr>
          </a:p>
          <a:p>
            <a:pPr marL="457200" indent="-457200">
              <a:buFont typeface="+mj-lt"/>
              <a:buAutoNum type="arabicPeriod" startAt="7"/>
              <a:defRPr/>
            </a:pPr>
            <a:r>
              <a:rPr lang="en" dirty="0">
                <a:latin typeface="+mj-lt"/>
                <a:ea typeface="+mj-ea"/>
                <a:cs typeface="+mj-cs"/>
              </a:rPr>
              <a:t>We do not post copyrighted material to which we do not own the rights.</a:t>
            </a:r>
            <a:endParaRPr lang="en-US" dirty="0">
              <a:latin typeface="+mj-lt"/>
              <a:ea typeface="+mj-ea"/>
              <a:cs typeface="+mj-cs"/>
            </a:endParaRPr>
          </a:p>
          <a:p>
            <a:pPr marL="457200" indent="-457200">
              <a:buFont typeface="+mj-lt"/>
              <a:buAutoNum type="arabicPeriod" startAt="7"/>
              <a:defRPr/>
            </a:pPr>
            <a:r>
              <a:rPr lang="en" dirty="0">
                <a:latin typeface="+mj-lt"/>
                <a:ea typeface="+mj-ea"/>
                <a:cs typeface="+mj-cs"/>
              </a:rPr>
              <a:t>When we send emails to multiple recipients who do not know each other, we do not make their email addresses public .</a:t>
            </a:r>
            <a:endParaRPr lang="el-GR" dirty="0">
              <a:latin typeface="+mj-lt"/>
              <a:ea typeface="+mj-ea"/>
              <a:cs typeface="+mj-cs"/>
            </a:endParaRPr>
          </a:p>
        </p:txBody>
      </p:sp>
      <p:pic>
        <p:nvPicPr>
          <p:cNvPr id="2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003425"/>
            <a:ext cx="1811337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itle 1"/>
          <p:cNvSpPr>
            <a:spLocks noGrp="1"/>
          </p:cNvSpPr>
          <p:nvPr>
            <p:ph type="title"/>
          </p:nvPr>
        </p:nvSpPr>
        <p:spPr>
          <a:xfrm>
            <a:off x="1166813" y="836613"/>
            <a:ext cx="8761412" cy="730250"/>
          </a:xfrm>
        </p:spPr>
        <p:txBody>
          <a:bodyPr>
            <a:spAutoFit/>
          </a:bodyPr>
          <a:lstStyle/>
          <a:p>
            <a:r>
              <a:rPr lang="en" altLang="el-GR" sz="4000" smtClean="0"/>
              <a:t>Courtesy and respect online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Τίτλος 1"/>
          <p:cNvSpPr>
            <a:spLocks noGrp="1"/>
          </p:cNvSpPr>
          <p:nvPr>
            <p:ph type="title"/>
          </p:nvPr>
        </p:nvSpPr>
        <p:spPr>
          <a:xfrm>
            <a:off x="1301750" y="476250"/>
            <a:ext cx="8761413" cy="728663"/>
          </a:xfrm>
        </p:spPr>
        <p:txBody>
          <a:bodyPr/>
          <a:lstStyle/>
          <a:p>
            <a:r>
              <a:rPr lang="en" altLang="el-GR" sz="180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l-GR" altLang="el-GR" sz="1800" smtClean="0">
                <a:solidFill>
                  <a:srgbClr val="000000"/>
                </a:solidFill>
                <a:latin typeface="Tahoma" pitchFamily="34" charset="0"/>
              </a:rPr>
              <a:t/>
            </a:r>
            <a:br>
              <a:rPr lang="el-GR" altLang="el-GR" sz="1800" smtClean="0">
                <a:solidFill>
                  <a:srgbClr val="000000"/>
                </a:solidFill>
                <a:latin typeface="Tahoma" pitchFamily="34" charset="0"/>
              </a:rPr>
            </a:br>
            <a:r>
              <a:rPr lang="en" altLang="el-GR" sz="3600" smtClean="0"/>
              <a:t>Rights and obligations on the internet</a:t>
            </a:r>
          </a:p>
        </p:txBody>
      </p:sp>
      <p:sp>
        <p:nvSpPr>
          <p:cNvPr id="12291" name="Θέση περιεχομένου 2"/>
          <p:cNvSpPr>
            <a:spLocks noGrp="1"/>
          </p:cNvSpPr>
          <p:nvPr>
            <p:ph idx="1"/>
          </p:nvPr>
        </p:nvSpPr>
        <p:spPr>
          <a:xfrm>
            <a:off x="1301750" y="1720850"/>
            <a:ext cx="5695950" cy="3673475"/>
          </a:xfrm>
        </p:spPr>
        <p:txBody>
          <a:bodyPr/>
          <a:lstStyle/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Knowledge: </a:t>
            </a:r>
            <a:r>
              <a:rPr lang="en" altLang="el-GR" smtClean="0"/>
              <a:t>access to information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Protection: </a:t>
            </a:r>
            <a:r>
              <a:rPr lang="en" altLang="el-GR" smtClean="0"/>
              <a:t>from bullying and violence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Participation: </a:t>
            </a:r>
            <a:r>
              <a:rPr lang="en" altLang="el-GR" smtClean="0"/>
              <a:t>in discussions and forums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Justice: </a:t>
            </a:r>
            <a:r>
              <a:rPr lang="en" altLang="el-GR" smtClean="0"/>
              <a:t>right to seek help if you feel threatened in any way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Education: </a:t>
            </a:r>
            <a:r>
              <a:rPr lang="en" altLang="el-GR" smtClean="0"/>
              <a:t>right to education - information about what is available online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Health: </a:t>
            </a:r>
            <a:r>
              <a:rPr lang="en" altLang="el-GR" smtClean="0"/>
              <a:t>right to remain physically and mentally healthy while interacting online</a:t>
            </a:r>
          </a:p>
          <a:p>
            <a:pPr marL="0" indent="0" eaLnBrk="1" hangingPunct="1">
              <a:buFont typeface="Franklin Gothic Book" pitchFamily="34" charset="0"/>
              <a:buNone/>
            </a:pPr>
            <a:endParaRPr lang="el-GR" altLang="el-GR" smtClean="0"/>
          </a:p>
        </p:txBody>
      </p:sp>
      <p:pic>
        <p:nvPicPr>
          <p:cNvPr id="12292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88538" y="2179638"/>
            <a:ext cx="18113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55125" y="495617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Τίτλος 1"/>
          <p:cNvSpPr>
            <a:spLocks noGrp="1"/>
          </p:cNvSpPr>
          <p:nvPr>
            <p:ph type="title"/>
          </p:nvPr>
        </p:nvSpPr>
        <p:spPr>
          <a:xfrm>
            <a:off x="812800" y="596900"/>
            <a:ext cx="8575675" cy="728663"/>
          </a:xfrm>
        </p:spPr>
        <p:txBody>
          <a:bodyPr/>
          <a:lstStyle/>
          <a:p>
            <a:r>
              <a:rPr lang="en" altLang="el-GR" sz="3600" smtClean="0"/>
              <a:t>Rights and obligations on the internet</a:t>
            </a:r>
          </a:p>
        </p:txBody>
      </p:sp>
      <p:sp>
        <p:nvSpPr>
          <p:cNvPr id="13315" name="Θέση περιεχομένου 2"/>
          <p:cNvSpPr>
            <a:spLocks noGrp="1"/>
          </p:cNvSpPr>
          <p:nvPr>
            <p:ph idx="1"/>
          </p:nvPr>
        </p:nvSpPr>
        <p:spPr>
          <a:xfrm>
            <a:off x="1416050" y="1720850"/>
            <a:ext cx="6137275" cy="3416300"/>
          </a:xfrm>
        </p:spPr>
        <p:txBody>
          <a:bodyPr/>
          <a:lstStyle/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Respect for others: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smtClean="0"/>
              <a:t>do not interfere with the basic rights of others or in any way engage in conduct that is harmful to others.</a:t>
            </a:r>
          </a:p>
          <a:p>
            <a:pPr marL="0" indent="0" eaLnBrk="1" hangingPunct="1">
              <a:buFont typeface="Franklin Gothic Book" pitchFamily="34" charset="0"/>
              <a:buNone/>
            </a:pPr>
            <a:endParaRPr lang="el-GR" altLang="el-GR" smtClean="0"/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b="1" smtClean="0"/>
              <a:t>Respect yourself:</a:t>
            </a:r>
          </a:p>
          <a:p>
            <a:pPr marL="0" indent="0" eaLnBrk="1" hangingPunct="1">
              <a:buFont typeface="Franklin Gothic Book" pitchFamily="34" charset="0"/>
              <a:buNone/>
            </a:pPr>
            <a:r>
              <a:rPr lang="en" altLang="el-GR" smtClean="0"/>
              <a:t>you need to know your digital footprint and how it affects how you are perceived.</a:t>
            </a:r>
          </a:p>
          <a:p>
            <a:pPr marL="0" indent="0" eaLnBrk="1" hangingPunct="1">
              <a:buFont typeface="Franklin Gothic Book" pitchFamily="34" charset="0"/>
              <a:buNone/>
            </a:pPr>
            <a:endParaRPr lang="el-GR" altLang="el-GR" smtClean="0"/>
          </a:p>
        </p:txBody>
      </p:sp>
      <p:pic>
        <p:nvPicPr>
          <p:cNvPr id="13316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308225"/>
            <a:ext cx="181133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51911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Τίτλος 1"/>
          <p:cNvSpPr>
            <a:spLocks noGrp="1"/>
          </p:cNvSpPr>
          <p:nvPr>
            <p:ph type="title"/>
          </p:nvPr>
        </p:nvSpPr>
        <p:spPr>
          <a:xfrm>
            <a:off x="1301750" y="588963"/>
            <a:ext cx="8761413" cy="728662"/>
          </a:xfrm>
        </p:spPr>
        <p:txBody>
          <a:bodyPr/>
          <a:lstStyle/>
          <a:p>
            <a:pPr eaLnBrk="1" hangingPunct="1"/>
            <a:r>
              <a:rPr lang="en" altLang="el-GR" sz="3600" smtClean="0"/>
              <a:t>What can we do if something bothers us/upset us online?</a:t>
            </a:r>
            <a:r>
              <a:rPr lang="el-GR" altLang="el-GR" smtClean="0"/>
              <a:t/>
            </a:r>
            <a:br>
              <a:rPr lang="el-GR" altLang="el-GR" smtClean="0"/>
            </a:br>
            <a:endParaRPr lang="el-GR" altLang="el-GR" smtClean="0"/>
          </a:p>
        </p:txBody>
      </p:sp>
      <p:sp>
        <p:nvSpPr>
          <p:cNvPr id="14339" name="Θέση περιεχομένου 2"/>
          <p:cNvSpPr>
            <a:spLocks noGrp="1"/>
          </p:cNvSpPr>
          <p:nvPr>
            <p:ph idx="1"/>
          </p:nvPr>
        </p:nvSpPr>
        <p:spPr>
          <a:xfrm>
            <a:off x="1198563" y="1720850"/>
            <a:ext cx="7573962" cy="3416300"/>
          </a:xfrm>
        </p:spPr>
        <p:txBody>
          <a:bodyPr/>
          <a:lstStyle/>
          <a:p>
            <a:pPr eaLnBrk="1" hangingPunct="1">
              <a:lnSpc>
                <a:spcPct val="100000"/>
              </a:lnSpc>
            </a:pPr>
            <a:r>
              <a:rPr lang="en" altLang="el-GR" dirty="0" smtClean="0"/>
              <a:t>I</a:t>
            </a:r>
            <a:r>
              <a:rPr lang="en" altLang="el-GR" dirty="0" smtClean="0"/>
              <a:t>mmediately </a:t>
            </a:r>
            <a:r>
              <a:rPr lang="en" altLang="el-GR" dirty="0" smtClean="0"/>
              <a:t>stop communication and block the messages or profile that annoyed/disturbed us.</a:t>
            </a:r>
          </a:p>
          <a:p>
            <a:r>
              <a:rPr lang="en" altLang="el-GR" dirty="0" smtClean="0"/>
              <a:t>T</a:t>
            </a:r>
            <a:r>
              <a:rPr lang="en" altLang="el-GR" dirty="0" smtClean="0"/>
              <a:t>alk </a:t>
            </a:r>
            <a:r>
              <a:rPr lang="en" altLang="el-GR" dirty="0" smtClean="0"/>
              <a:t>to someone we trust, our parents, a teacher or another adult.</a:t>
            </a:r>
            <a:endParaRPr lang="el-GR" altLang="el-GR" sz="1800" dirty="0" smtClean="0">
              <a:latin typeface="Tahoma" pitchFamily="34" charset="0"/>
            </a:endParaRPr>
          </a:p>
          <a:p>
            <a:r>
              <a:rPr lang="en" altLang="el-GR" sz="1800" dirty="0" smtClean="0">
                <a:latin typeface="Tahoma" pitchFamily="34" charset="0"/>
              </a:rPr>
              <a:t>Let's take a screenshot and save the data.</a:t>
            </a:r>
          </a:p>
          <a:p>
            <a:r>
              <a:rPr lang="en" altLang="el-GR" sz="1800" smtClean="0">
                <a:latin typeface="Tahoma" pitchFamily="34" charset="0"/>
              </a:rPr>
              <a:t>R</a:t>
            </a:r>
            <a:r>
              <a:rPr lang="en" altLang="el-GR" sz="1800" smtClean="0">
                <a:latin typeface="Tahoma" pitchFamily="34" charset="0"/>
              </a:rPr>
              <a:t>eport </a:t>
            </a:r>
            <a:r>
              <a:rPr lang="en" altLang="el-GR" sz="1800" dirty="0" smtClean="0">
                <a:latin typeface="Tahoma" pitchFamily="34" charset="0"/>
              </a:rPr>
              <a:t>the website/app/social media/online game if we encounter cyberbullying, rude or false content, harassment.</a:t>
            </a:r>
          </a:p>
          <a:p>
            <a:pPr eaLnBrk="1" hangingPunct="1">
              <a:lnSpc>
                <a:spcPct val="150000"/>
              </a:lnSpc>
            </a:pPr>
            <a:endParaRPr lang="el-GR" altLang="el-GR" dirty="0" smtClean="0"/>
          </a:p>
        </p:txBody>
      </p:sp>
      <p:pic>
        <p:nvPicPr>
          <p:cNvPr id="14340" name="Εικόνα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3913" y="2286000"/>
            <a:ext cx="1811337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63163" y="579438"/>
            <a:ext cx="1462087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42425" y="4995863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ppt/theme/themeOverride2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552</TotalTime>
  <Words>567</Words>
  <Application>Microsoft Office PowerPoint</Application>
  <PresentationFormat>Προσαρμογή</PresentationFormat>
  <Paragraphs>62</Paragraphs>
  <Slides>10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Περικοπή</vt:lpstr>
      <vt:lpstr>Courtesy on the Internet</vt:lpstr>
      <vt:lpstr>Digital citizen</vt:lpstr>
      <vt:lpstr>Words that characterize a good digital citizen:</vt:lpstr>
      <vt:lpstr>Courtesy and respect online</vt:lpstr>
      <vt:lpstr>  </vt:lpstr>
      <vt:lpstr>Courtesy and respect online</vt:lpstr>
      <vt:lpstr>  Rights and obligations on the internet</vt:lpstr>
      <vt:lpstr>Rights and obligations on the internet</vt:lpstr>
      <vt:lpstr>What can we do if something bothers us/upset us online? </vt:lpstr>
      <vt:lpstr>What can we do if we find that a friend/classmate has become a victim of cyberbullying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139</cp:revision>
  <dcterms:created xsi:type="dcterms:W3CDTF">2023-09-14T06:17:29Z</dcterms:created>
  <dcterms:modified xsi:type="dcterms:W3CDTF">2024-06-24T08:16:14Z</dcterms:modified>
</cp:coreProperties>
</file>